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6858000" cx="12192000"/>
  <p:notesSz cx="6858000" cy="9144000"/>
  <p:embeddedFontLst>
    <p:embeddedFont>
      <p:font typeface="Overpass Black"/>
      <p:bold r:id="rId74"/>
      <p:boldItalic r:id="rId75"/>
    </p:embeddedFont>
    <p:embeddedFont>
      <p:font typeface="Overpass"/>
      <p:regular r:id="rId76"/>
      <p:bold r:id="rId77"/>
      <p:italic r:id="rId78"/>
      <p:boldItalic r:id="rId79"/>
    </p:embeddedFont>
    <p:embeddedFont>
      <p:font typeface="Overpass Light"/>
      <p:regular r:id="rId80"/>
      <p:bold r:id="rId81"/>
      <p:italic r:id="rId82"/>
      <p:boldItalic r:id="rId83"/>
    </p:embeddedFont>
    <p:embeddedFont>
      <p:font typeface="Overpass Mono"/>
      <p:regular r:id="rId84"/>
      <p:bold r:id="rId85"/>
    </p:embeddedFont>
    <p:embeddedFont>
      <p:font typeface="Overpass SemiBold"/>
      <p:regular r:id="rId86"/>
      <p:bold r:id="rId87"/>
      <p:italic r:id="rId88"/>
      <p:boldItalic r:id="rId89"/>
    </p:embeddedFont>
    <p:embeddedFont>
      <p:font typeface="Open Sans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Daniel Froehlich"/>
  <p:cmAuthor clrIdx="1" id="1" initials="" lastIdx="1" name="Roland Wolter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OverpassMono-regular.fntdata"/><Relationship Id="rId83" Type="http://schemas.openxmlformats.org/officeDocument/2006/relationships/font" Target="fonts/OverpassLight-boldItalic.fntdata"/><Relationship Id="rId42" Type="http://schemas.openxmlformats.org/officeDocument/2006/relationships/slide" Target="slides/slide36.xml"/><Relationship Id="rId86" Type="http://schemas.openxmlformats.org/officeDocument/2006/relationships/font" Target="fonts/OverpassSemiBold-regular.fntdata"/><Relationship Id="rId41" Type="http://schemas.openxmlformats.org/officeDocument/2006/relationships/slide" Target="slides/slide35.xml"/><Relationship Id="rId85" Type="http://schemas.openxmlformats.org/officeDocument/2006/relationships/font" Target="fonts/OverpassMono-bold.fntdata"/><Relationship Id="rId44" Type="http://schemas.openxmlformats.org/officeDocument/2006/relationships/slide" Target="slides/slide38.xml"/><Relationship Id="rId88" Type="http://schemas.openxmlformats.org/officeDocument/2006/relationships/font" Target="fonts/OverpassSemiBold-italic.fntdata"/><Relationship Id="rId43" Type="http://schemas.openxmlformats.org/officeDocument/2006/relationships/slide" Target="slides/slide37.xml"/><Relationship Id="rId87" Type="http://schemas.openxmlformats.org/officeDocument/2006/relationships/font" Target="fonts/OverpassSemiBold-bold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OverpassSemiBold-boldItalic.fntdata"/><Relationship Id="rId80" Type="http://schemas.openxmlformats.org/officeDocument/2006/relationships/font" Target="fonts/OverpassLight-regular.fntdata"/><Relationship Id="rId82" Type="http://schemas.openxmlformats.org/officeDocument/2006/relationships/font" Target="fonts/OverpassLight-italic.fntdata"/><Relationship Id="rId81" Type="http://schemas.openxmlformats.org/officeDocument/2006/relationships/font" Target="fonts/Overpass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OverpassBlack-boldItalic.fntdata"/><Relationship Id="rId30" Type="http://schemas.openxmlformats.org/officeDocument/2006/relationships/slide" Target="slides/slide24.xml"/><Relationship Id="rId74" Type="http://schemas.openxmlformats.org/officeDocument/2006/relationships/font" Target="fonts/OverpassBlack-bold.fntdata"/><Relationship Id="rId33" Type="http://schemas.openxmlformats.org/officeDocument/2006/relationships/slide" Target="slides/slide27.xml"/><Relationship Id="rId77" Type="http://schemas.openxmlformats.org/officeDocument/2006/relationships/font" Target="fonts/Overpass-bold.fntdata"/><Relationship Id="rId32" Type="http://schemas.openxmlformats.org/officeDocument/2006/relationships/slide" Target="slides/slide26.xml"/><Relationship Id="rId76" Type="http://schemas.openxmlformats.org/officeDocument/2006/relationships/font" Target="fonts/Overpass-regular.fntdata"/><Relationship Id="rId35" Type="http://schemas.openxmlformats.org/officeDocument/2006/relationships/slide" Target="slides/slide29.xml"/><Relationship Id="rId79" Type="http://schemas.openxmlformats.org/officeDocument/2006/relationships/font" Target="fonts/Overpass-boldItalic.fntdata"/><Relationship Id="rId34" Type="http://schemas.openxmlformats.org/officeDocument/2006/relationships/slide" Target="slides/slide28.xml"/><Relationship Id="rId78" Type="http://schemas.openxmlformats.org/officeDocument/2006/relationships/font" Target="fonts/Overpass-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OpenSans-bold.fntdata"/><Relationship Id="rId90" Type="http://schemas.openxmlformats.org/officeDocument/2006/relationships/font" Target="fonts/OpenSans-regular.fntdata"/><Relationship Id="rId93" Type="http://schemas.openxmlformats.org/officeDocument/2006/relationships/font" Target="fonts/OpenSans-boldItalic.fntdata"/><Relationship Id="rId92" Type="http://schemas.openxmlformats.org/officeDocument/2006/relationships/font" Target="fonts/OpenSans-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5-17T11:02:33.267">
    <p:pos x="6000" y="0"/>
    <p:text>This Deck ROCKS! Customer Ansible Workshop yesterday: "Do you have best practises regarding Ansible" - Sure let's have a look...</p:text>
  </p:cm>
  <p:cm authorId="1" idx="1" dt="2019-05-17T11:02:33.267">
    <p:pos x="6000" y="0"/>
    <p:text>Thanks! :)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47716335e_0_2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47716335e_0_2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6ff2dcfab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6ff2dcfab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6ff2dcfab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6ff2dcfab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6ff2dcfab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6ff2dcfab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6ff2dcfab_0_140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6ff2dcfab_0_1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Pexels, https://pixabay.com/photos/alphabet-business-font-graffiti-1867967/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6ff2dcfab_0_1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6ff2dcfab_0_1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6ff2dcfab_0_1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6ff2dcfab_0_1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6ff2dcfab_0_1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6ff2dcfab_0_1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6ff2dcfab_0_177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6ff2dcfab_0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DariuszSankowski, https://pixabay.com/photos/knowledge-book-library-glasses-1052010/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6ff2dcfab_0_1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6ff2dcfab_0_1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6ff2dcfab_0_1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6ff2dcfab_0_1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47716335e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47716335e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all images used here in the full image dividers are from pixabay.com, are thus free to use without any need for credit. The only exceptions are: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the image from the galaxy, that is taken from Nasa.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the three Ansible babies, taken myself.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images carry source links in the speaker notes.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6ff2dcfab_0_1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6ff2dcfab_0_1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6ff2dcfab_0_1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6ff2dcfab_0_1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6ff2dcfab_0_1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6ff2dcfab_0_1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6ff2dcfab_0_216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6ff2dcfab_0_2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jeonsango, </a:t>
            </a:r>
            <a:r>
              <a:rPr lang="en"/>
              <a:t>https://pixabay.com/photos/wall-damme-stone-wall-pattern-1250487/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6ff2dcfab_0_2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6ff2dcfab_0_2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6ff2dcfa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6ff2dcf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6ff2dcfab_0_251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6ff2dcfab_0_2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SpaceX-Imagery, https://pixabay.com/photos/rocket-launch-night-trajectory-693200/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6ff2dcfab_0_2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6ff2dcfab_0_2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6ff2dcfab_0_2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6ff2dcfab_0_2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6ff2dcfab_0_2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6ff2dcfab_0_2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47716335e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47716335e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6ff2dcfab_0_288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6ff2dcfab_0_2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stevepb, https://pixabay.com/photos/confused-muddled-illogical-880735/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6ff2dcfab_0_3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6ff2dcfab_0_3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6ff2dcfab_0_3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6ff2dcfab_0_3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6ff2dcfab_0_3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6ff2dcfab_0_3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6ff2dcfab_0_325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6ff2dcfab_0_3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Nasa, https://www.nasa.gov/multimedia/imagegallery/image_feature_283.html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6ff2dcfab_0_3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6ff2dcfab_0_3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6ff2dcfab_0_3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6ff2dcfab_0_3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6ff2dcfab_0_36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6ff2dcfab_0_3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TheDIgitalWay, https://pixabay.com/photos/data-security-keyboard-computer-1590455/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6ff2dcfab_0_3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6ff2dcfab_0_3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6ff2dcfab_0_397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6ff2dcfab_0_3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hoffmann-tipsntrips, https://pixabay.com/photos/bobby-car-unfall-gefahr-spielzeug-2426781/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47716335e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47716335e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6ff2dcfab_0_3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6ff2dcfab_0_3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6ff2dcfab_0_4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6ff2dcfab_0_4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6ff2dcfab_0_4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6ff2dcfab_0_4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6ff2dcfa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6ff2dcfa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6ff2dcfab_0_4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6ff2dcfab_0_4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6ff2dcfab_0_435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6ff2dcfab_0_4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DarkWorkX, https://pixabay.com/photos/trees-road-northern-ireland-3464777/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6ff2dcfab_0_4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6ff2dcfab_0_4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56ff2dcfab_0_469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56ff2dcfab_0_4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Bru-nO, https://pixabay.com/photos/yarn-thread-sew-thread-spool-1615524/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6ff2dcfab_0_4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6ff2dcfab_0_4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6ff2dcfab_0_504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6ff2dcfab_0_5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jackmac34, https://pixabay.com/photos/diary-appointment-address-pen-2080422/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6ff2dcfa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6ff2dcfa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6ff2dcfab_0_5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6ff2dcfab_0_5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6ff2dcfab_0_540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6ff2dcfab_0_5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6ff2dcfab_0_5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6ff2dcfab_0_5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6ff2dcfab_0_57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6ff2dcfab_0_5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geralt, https://pixabay.com/photos/organization-organization-chart-2478211/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6ff2dcfab_0_5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6ff2dcfab_0_5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6ff2dcfab_0_608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6ff2dcfab_0_6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geralt, https://pixabay.com/photos/questions-board-blackboard-font-2212771/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6ff2dcfab_0_6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6ff2dcfab_0_6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56ff2dcfab_0_643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56ff2dcfab_0_6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Roland Wolters (myself)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6ff2dcfab_0_6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56ff2dcfab_0_6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6ff2dcfab_0_695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6ff2dcfab_0_6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Spurce: StockSnap, https://pixabay.com/photos/lock-keys-black-and-white-steel-2597135/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6ff2dcfab_0_22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6ff2dcfab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StockSnap, https://pixabay.com/photos/paper-puzzle-tricks-toys-games-2568647/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6ff2dcfab_0_6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56ff2dcfab_0_6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6ff2dcfab_0_729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56ff2dcfab_0_7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Source, Capri23auto, https://pixabay.com/photos/mailbox-letter-boxes-post-mail-box-2438215/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6ff2dcfab_0_7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56ff2dcfab_0_7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6ff2dcfab_0_764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6ff2dcfab_0_7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Pexels, https://pixabay.com/photos/batch-dry-firewood-forestry-logs-1868104/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6ff2dcfab_0_7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56ff2dcfab_0_7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56ff2dcfab_0_799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56ff2dcfab_0_7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Bru-nO, https://pixabay.com/photos/lamp-light-lighting-light-bulb-3489395/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6ff2dcfab_0_8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6ff2dcfab_0_8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547716335e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547716335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6ff2dcfa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6ff2dcfa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6ff2dcfab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6ff2dcfab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6ff2dcfab_0_58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6ff2dcfab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ninocare, https://pixabay.com/photos/books-door-entrance-culture-1655783/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2083725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3" type="subTitle"/>
          </p:nvPr>
        </p:nvSpPr>
        <p:spPr>
          <a:xfrm>
            <a:off x="4471850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1pPr>
            <a:lvl2pPr lvl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2pPr>
            <a:lvl3pPr lvl="2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3pPr>
            <a:lvl4pPr lvl="3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4pPr>
            <a:lvl5pPr lvl="4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5pPr>
            <a:lvl6pPr lvl="5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6pPr>
            <a:lvl7pPr lvl="6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7pPr>
            <a:lvl8pPr lvl="7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8pPr>
            <a:lvl9pPr lvl="8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9pPr>
          </a:lstStyle>
          <a:p/>
        </p:txBody>
      </p:sp>
      <p:cxnSp>
        <p:nvCxnSpPr>
          <p:cNvPr id="111" name="Google Shape;111;p1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1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114" name="Google Shape;114;p11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17" name="Google Shape;117;p1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12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2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21" name="Google Shape;121;p12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5674100" y="1632950"/>
            <a:ext cx="5037300" cy="38826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26" name="Google Shape;126;p1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3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white">
  <p:cSld name="CUSTOM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33" name="Google Shape;133;p1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35" name="Google Shape;135;p1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1pPr>
            <a:lvl2pPr lvl="1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2pPr>
            <a:lvl3pPr lvl="2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3pPr>
            <a:lvl4pPr lvl="3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4pPr>
            <a:lvl5pPr lvl="4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5pPr>
            <a:lvl6pPr lvl="5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6pPr>
            <a:lvl7pPr lvl="6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7pPr>
            <a:lvl8pPr lvl="7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8pPr>
            <a:lvl9pPr lvl="8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black">
  <p:cSld name="CUSTOM_4_1">
    <p:bg>
      <p:bgPr>
        <a:solidFill>
          <a:srgbClr val="141414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9pPr>
          </a:lstStyle>
          <a:p/>
        </p:txBody>
      </p:sp>
      <p:cxnSp>
        <p:nvCxnSpPr>
          <p:cNvPr id="141" name="Google Shape;141;p1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43" name="Google Shape;143;p1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1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15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46" name="Google Shape;146;p15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47" name="Google Shape;14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NO NUM">
  <p:cSld name="CUSTOM_2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9804" y="353598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79804" y="2767909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79804" y="199983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79804" y="4304059"/>
            <a:ext cx="455950" cy="4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6" name="Google Shape;26;p3"/>
          <p:cNvSpPr txBox="1"/>
          <p:nvPr/>
        </p:nvSpPr>
        <p:spPr>
          <a:xfrm>
            <a:off x="7960472" y="27678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7" name="Google Shape;27;p3"/>
          <p:cNvSpPr txBox="1"/>
          <p:nvPr/>
        </p:nvSpPr>
        <p:spPr>
          <a:xfrm>
            <a:off x="7960472" y="35359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8" name="Google Shape;28;p3"/>
          <p:cNvSpPr txBox="1"/>
          <p:nvPr/>
        </p:nvSpPr>
        <p:spPr>
          <a:xfrm>
            <a:off x="7960472" y="43039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29" name="Google Shape;29;p3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2083725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subTitle"/>
          </p:nvPr>
        </p:nvSpPr>
        <p:spPr>
          <a:xfrm>
            <a:off x="4471850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38" name="Google Shape;3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39;p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45" name="Google Shape;4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7" name="Google Shape;47;p5"/>
          <p:cNvSpPr txBox="1"/>
          <p:nvPr/>
        </p:nvSpPr>
        <p:spPr>
          <a:xfrm>
            <a:off x="7960472" y="27678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7960472" y="35359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7960472" y="43039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50" name="Google Shape;50;p5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" name="Google Shape;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1275" y="1882617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21275" y="3404473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21275" y="2705617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21275" y="4214033"/>
            <a:ext cx="580517" cy="580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59" name="Google Shape;5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6"/>
          <p:cNvSpPr txBox="1"/>
          <p:nvPr>
            <p:ph idx="1" type="subTitle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" name="Google Shape;63;p6"/>
          <p:cNvSpPr txBox="1"/>
          <p:nvPr>
            <p:ph type="title"/>
          </p:nvPr>
        </p:nvSpPr>
        <p:spPr>
          <a:xfrm>
            <a:off x="5660525" y="1709031"/>
            <a:ext cx="5736300" cy="21174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idx="2" type="subTitle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6"/>
          <p:cNvSpPr txBox="1"/>
          <p:nvPr>
            <p:ph idx="3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68" name="Google Shape;6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7"/>
          <p:cNvSpPr txBox="1"/>
          <p:nvPr>
            <p:ph type="title"/>
          </p:nvPr>
        </p:nvSpPr>
        <p:spPr>
          <a:xfrm>
            <a:off x="5660525" y="568626"/>
            <a:ext cx="5736300" cy="19293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73" name="Google Shape;73;p7"/>
          <p:cNvSpPr txBox="1"/>
          <p:nvPr>
            <p:ph idx="2" type="subTitle"/>
          </p:nvPr>
        </p:nvSpPr>
        <p:spPr>
          <a:xfrm>
            <a:off x="5660525" y="2752400"/>
            <a:ext cx="4446300" cy="15249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4" name="Google Shape;74;p7"/>
          <p:cNvSpPr txBox="1"/>
          <p:nvPr/>
        </p:nvSpPr>
        <p:spPr>
          <a:xfrm>
            <a:off x="5903450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5" name="Google Shape;75;p7"/>
          <p:cNvSpPr txBox="1"/>
          <p:nvPr/>
        </p:nvSpPr>
        <p:spPr>
          <a:xfrm>
            <a:off x="5903450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6" name="Google Shape;76;p7"/>
          <p:cNvSpPr txBox="1"/>
          <p:nvPr/>
        </p:nvSpPr>
        <p:spPr>
          <a:xfrm>
            <a:off x="8815525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8815525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8586459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7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8586459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7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5660534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7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5660534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84" name="Google Shape;84;p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" name="Google Shape;86;p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88" name="Google Shape;88;p8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9pPr>
          </a:lstStyle>
          <a:p/>
        </p:txBody>
      </p:sp>
      <p:pic>
        <p:nvPicPr>
          <p:cNvPr id="89" name="Google Shape;89;p8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92" name="Google Shape;92;p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4" name="Google Shape;94;p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96" name="Google Shape;96;p9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97" name="Google Shape;97;p9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98" name="Google Shape;9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101" name="Google Shape;101;p1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3" name="Google Shape;103;p1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105" name="Google Shape;105;p10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06" name="Google Shape;106;p10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0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08" name="Google Shape;108;p10"/>
          <p:cNvSpPr txBox="1"/>
          <p:nvPr>
            <p:ph idx="3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619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Overpass Light"/>
              <a:buChar char="●"/>
              <a:defRPr sz="21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indent="-33020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○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indent="-33020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■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indent="-33020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●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indent="-33020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○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indent="-33020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■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indent="-33020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●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indent="-33020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○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indent="-33020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Font typeface="Overpass Light"/>
              <a:buChar char="■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Relationship Id="rId4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Relationship Id="rId4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.png"/><Relationship Id="rId4" Type="http://schemas.openxmlformats.org/officeDocument/2006/relationships/image" Target="../media/image4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6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1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025" y="1695925"/>
            <a:ext cx="7385924" cy="17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2051400" y="4180788"/>
            <a:ext cx="80892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Ansible Best Practices</a:t>
            </a:r>
            <a:endParaRPr sz="60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inventory nodes human-meaningful names rather than IPs or DNS hostnames.</a:t>
            </a:r>
            <a:endParaRPr/>
          </a:p>
        </p:txBody>
      </p:sp>
      <p:sp>
        <p:nvSpPr>
          <p:cNvPr id="218" name="Google Shape;218;p2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READABLE INVENTORY NAMES</a:t>
            </a:r>
            <a:endParaRPr/>
          </a:p>
        </p:txBody>
      </p:sp>
      <p:sp>
        <p:nvSpPr>
          <p:cNvPr id="219" name="Google Shape;219;p2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26"/>
          <p:cNvSpPr txBox="1"/>
          <p:nvPr/>
        </p:nvSpPr>
        <p:spPr>
          <a:xfrm>
            <a:off x="1752600" y="2359125"/>
            <a:ext cx="40020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10.1.2.75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10.1.5.45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10.1.4.5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10.1.0.40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w14301.acme.com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w17802.acme.com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w19203.acme.com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w19304.acme.com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221" name="Google Shape;221;p26"/>
          <p:cNvSpPr txBox="1"/>
          <p:nvPr/>
        </p:nvSpPr>
        <p:spPr>
          <a:xfrm>
            <a:off x="5034299" y="2359125"/>
            <a:ext cx="54051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db1 ansible_host=10.1.2.75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db2 ansible_host=10.1.5.45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db3 ansible_host=10.1.4.5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db4 ansible_host=10.1.0.40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web1 ansible_host=w14301.acme.com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web2 ansible_host=w17802.acme.com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web3 ansible_host=w19203.acme.com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web4 ansible_host=w19203.acme.com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3939900" y="3627775"/>
            <a:ext cx="1094400" cy="54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0000"/>
          </a:solidFill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hosts for easier inventory selection and less conditional tasks -- the more the better.</a:t>
            </a:r>
            <a:endParaRPr/>
          </a:p>
        </p:txBody>
      </p:sp>
      <p:sp>
        <p:nvSpPr>
          <p:cNvPr id="228" name="Google Shape;228;p2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ADVANTAGE OF GROUPING</a:t>
            </a:r>
            <a:endParaRPr/>
          </a:p>
        </p:txBody>
      </p:sp>
      <p:sp>
        <p:nvSpPr>
          <p:cNvPr id="229" name="Google Shape;229;p2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27"/>
          <p:cNvSpPr txBox="1"/>
          <p:nvPr/>
        </p:nvSpPr>
        <p:spPr>
          <a:xfrm>
            <a:off x="1817603" y="2242975"/>
            <a:ext cx="22938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[db]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db[1:4]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[web]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web[1:4]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6841703" y="2242975"/>
            <a:ext cx="22938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[dev]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db1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web1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[testing]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db3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web3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[prod]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db2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web2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db4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web4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4329653" y="2242975"/>
            <a:ext cx="22938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[east]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db1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web1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db3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web3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[west]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db2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web2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db4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web4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dynamic sources where possible. Either as a single source of truth - or let Ansible unify multiple sources.</a:t>
            </a:r>
            <a:endParaRPr/>
          </a:p>
        </p:txBody>
      </p:sp>
      <p:sp>
        <p:nvSpPr>
          <p:cNvPr id="238" name="Google Shape;238;p2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ALL INVENTORY SOURCES</a:t>
            </a:r>
            <a:endParaRPr/>
          </a:p>
        </p:txBody>
      </p:sp>
      <p:sp>
        <p:nvSpPr>
          <p:cNvPr id="239" name="Google Shape;239;p2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28"/>
          <p:cNvSpPr txBox="1"/>
          <p:nvPr/>
        </p:nvSpPr>
        <p:spPr>
          <a:xfrm>
            <a:off x="2087850" y="2344950"/>
            <a:ext cx="80448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Light"/>
              <a:buChar char="●"/>
            </a:pP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Stay in sync automatically</a:t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42900" lvl="0" marL="45720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Light"/>
              <a:buChar char="●"/>
            </a:pP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Reduce human error</a:t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42900" lvl="0" marL="45720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Light"/>
              <a:buChar char="●"/>
            </a:pP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No lag when changes occur</a:t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42900" lvl="0" marL="45720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Light"/>
              <a:buChar char="●"/>
            </a:pP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Let others manage the inventory</a:t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/>
        </p:nvSpPr>
        <p:spPr>
          <a:xfrm>
            <a:off x="2438000" y="1596100"/>
            <a:ext cx="50517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9"/>
          <p:cNvSpPr txBox="1"/>
          <p:nvPr/>
        </p:nvSpPr>
        <p:spPr>
          <a:xfrm>
            <a:off x="5303600" y="0"/>
            <a:ext cx="68883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VARIABLES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JUST WORDS, RIGHT?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 variable names can make plays more readable and avoid variable name conflicts</a:t>
            </a:r>
            <a:endParaRPr/>
          </a:p>
        </p:txBody>
      </p:sp>
      <p:sp>
        <p:nvSpPr>
          <p:cNvPr id="252" name="Google Shape;252;p3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VARIABLES WITH THEIR NAMES</a:t>
            </a:r>
            <a:endParaRPr/>
          </a:p>
        </p:txBody>
      </p:sp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2224865" y="2541925"/>
            <a:ext cx="35274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a: 25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data: ab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data2: abc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id: 123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6439750" y="2541925"/>
            <a:ext cx="39996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apache_max_keepalive: 25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apache_port: 80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tomcat_port: 8080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collisions and confusion by adding the role name to a variable as a prefix.</a:t>
            </a:r>
            <a:endParaRPr/>
          </a:p>
        </p:txBody>
      </p:sp>
      <p:sp>
        <p:nvSpPr>
          <p:cNvPr id="261" name="Google Shape;261;p3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PREFIX ROLE VARIABLES</a:t>
            </a:r>
            <a:endParaRPr/>
          </a:p>
        </p:txBody>
      </p:sp>
      <p:sp>
        <p:nvSpPr>
          <p:cNvPr id="262" name="Google Shape;262;p3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31"/>
          <p:cNvSpPr txBox="1"/>
          <p:nvPr/>
        </p:nvSpPr>
        <p:spPr>
          <a:xfrm>
            <a:off x="2437055" y="243511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apache_max_keepalive: 25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apache_port: 80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tomcat_port: 8080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where your variables are</a:t>
            </a:r>
            <a:endParaRPr/>
          </a:p>
        </p:txBody>
      </p:sp>
      <p:sp>
        <p:nvSpPr>
          <p:cNvPr id="269" name="Google Shape;269;p3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 VARIABLES APPROPRIATELY</a:t>
            </a:r>
            <a:endParaRPr/>
          </a:p>
        </p:txBody>
      </p:sp>
      <p:sp>
        <p:nvSpPr>
          <p:cNvPr id="270" name="Google Shape;270;p3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2"/>
          <p:cNvSpPr txBox="1"/>
          <p:nvPr/>
        </p:nvSpPr>
        <p:spPr>
          <a:xfrm>
            <a:off x="2087850" y="2344950"/>
            <a:ext cx="80448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Light"/>
              <a:buChar char="●"/>
            </a:pP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Find the appropriate place for your variables based on what, where and when they are set or modified</a:t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42900" lvl="0" marL="45720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Light"/>
              <a:buChar char="●"/>
            </a:pP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Separate logic (tasks) from variables and reduce repetitive patterns</a:t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42900" lvl="0" marL="45720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Light"/>
              <a:buChar char="●"/>
            </a:pP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Do not use every possibility to store variables - settle to a defined scheme and as few places as possible</a:t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/>
        </p:nvSpPr>
        <p:spPr>
          <a:xfrm>
            <a:off x="0" y="4639233"/>
            <a:ext cx="121920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MAKE YOUR PLAYBOOK READABLE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NO!</a:t>
            </a:r>
            <a:endParaRPr/>
          </a:p>
        </p:txBody>
      </p:sp>
      <p:sp>
        <p:nvSpPr>
          <p:cNvPr id="282" name="Google Shape;282;p3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NATIVE YAML SYNTAX</a:t>
            </a:r>
            <a:endParaRPr/>
          </a:p>
        </p:txBody>
      </p:sp>
      <p:sp>
        <p:nvSpPr>
          <p:cNvPr id="283" name="Google Shape;283;p3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4"/>
          <p:cNvSpPr txBox="1"/>
          <p:nvPr/>
        </p:nvSpPr>
        <p:spPr>
          <a:xfrm>
            <a:off x="1752600" y="2014800"/>
            <a:ext cx="189810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 name: install telegraf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yum: name=telegraf-{{ telegraf_version }} state=present update_cache=yes enablerepo=telegraf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notify: restart telegraf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 name: start telegraf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service: name=telegraf state=started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Better, but no</a:t>
            </a:r>
            <a:endParaRPr/>
          </a:p>
        </p:txBody>
      </p:sp>
      <p:sp>
        <p:nvSpPr>
          <p:cNvPr id="290" name="Google Shape;290;p3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FOLDING ONLY IF REALLY REQUIRED</a:t>
            </a:r>
            <a:endParaRPr/>
          </a:p>
        </p:txBody>
      </p:sp>
      <p:sp>
        <p:nvSpPr>
          <p:cNvPr id="291" name="Google Shape;291;p3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5"/>
          <p:cNvSpPr txBox="1"/>
          <p:nvPr/>
        </p:nvSpPr>
        <p:spPr>
          <a:xfrm>
            <a:off x="2437050" y="2014800"/>
            <a:ext cx="73179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 name: install telegraf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yum: &gt;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name=telegraf-{{ telegraf_version }}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state=present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update_cache=yes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enablerepo=telegraf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notify: restart telegraf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 name: start telegraf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service: name=telegraf state=started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8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write, how to execute, and how to use in real life</a:t>
            </a:r>
            <a:endParaRPr/>
          </a:p>
        </p:txBody>
      </p:sp>
      <p:sp>
        <p:nvSpPr>
          <p:cNvPr id="162" name="Google Shape;162;p18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Ansible </a:t>
            </a:r>
            <a:r>
              <a:rPr lang="en"/>
              <a:t>Best Practices</a:t>
            </a:r>
            <a:endParaRPr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700" y="930350"/>
            <a:ext cx="1742549" cy="8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Yes!</a:t>
            </a:r>
            <a:endParaRPr/>
          </a:p>
        </p:txBody>
      </p:sp>
      <p:sp>
        <p:nvSpPr>
          <p:cNvPr id="298" name="Google Shape;298;p3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KEY:VALUE PAIRS</a:t>
            </a:r>
            <a:endParaRPr/>
          </a:p>
        </p:txBody>
      </p:sp>
      <p:sp>
        <p:nvSpPr>
          <p:cNvPr id="299" name="Google Shape;299;p3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6"/>
          <p:cNvSpPr txBox="1"/>
          <p:nvPr/>
        </p:nvSpPr>
        <p:spPr>
          <a:xfrm>
            <a:off x="2615250" y="2097325"/>
            <a:ext cx="69615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 name: install telegraf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yum: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name: telegraf-{{ telegraf_version }}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state: present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update_cache: yes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enablerepo: telegraf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notify: restart telegraf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 name: start telegraf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service: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name: telegraf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state: started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Exhibit A</a:t>
            </a:r>
            <a:endParaRPr/>
          </a:p>
        </p:txBody>
      </p:sp>
      <p:sp>
        <p:nvSpPr>
          <p:cNvPr id="306" name="Google Shape;306;p3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NOT OMIT THE TASK NAME</a:t>
            </a:r>
            <a:endParaRPr/>
          </a:p>
        </p:txBody>
      </p:sp>
      <p:sp>
        <p:nvSpPr>
          <p:cNvPr id="307" name="Google Shape;307;p3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37"/>
          <p:cNvSpPr txBox="1"/>
          <p:nvPr/>
        </p:nvSpPr>
        <p:spPr>
          <a:xfrm>
            <a:off x="1768088" y="2014800"/>
            <a:ext cx="36456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 hosts: web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tasks: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- yum: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name: httpd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state: latest</a:t>
            </a:r>
            <a:b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</a:b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- service: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name: httpd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state: started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enabled: yes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09" name="Google Shape;309;p37"/>
          <p:cNvSpPr txBox="1"/>
          <p:nvPr/>
        </p:nvSpPr>
        <p:spPr>
          <a:xfrm>
            <a:off x="6096000" y="2014800"/>
            <a:ext cx="51489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PLAY [web] ********************************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TASK [setup] ********************************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ok: [web1]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TASK [yum] ********************************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ok: [web1]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TASK [service] ********************************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ok: [web1]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Exhibit B</a:t>
            </a:r>
            <a:endParaRPr/>
          </a:p>
        </p:txBody>
      </p:sp>
      <p:sp>
        <p:nvSpPr>
          <p:cNvPr id="315" name="Google Shape;315;p3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TASK NAMES</a:t>
            </a:r>
            <a:endParaRPr/>
          </a:p>
        </p:txBody>
      </p:sp>
      <p:sp>
        <p:nvSpPr>
          <p:cNvPr id="316" name="Google Shape;316;p3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38"/>
          <p:cNvSpPr txBox="1"/>
          <p:nvPr/>
        </p:nvSpPr>
        <p:spPr>
          <a:xfrm>
            <a:off x="813675" y="1923150"/>
            <a:ext cx="53772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 hosts: web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name: installs and starts apache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tasks: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- name: install apache packages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yum: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  name: httpd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  state: latest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- name: starts apache service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service: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  name: httpd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  state: started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  enabled: yes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18" name="Google Shape;318;p38"/>
          <p:cNvSpPr txBox="1"/>
          <p:nvPr/>
        </p:nvSpPr>
        <p:spPr>
          <a:xfrm>
            <a:off x="6191000" y="1923150"/>
            <a:ext cx="49332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PLAY [install and starts apache] ********************************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TASK [setup] ********************************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ok: [web1]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TASK [install apache packages] ********************************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ok: [web1]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TASK [starts apache service] ********************************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ok: [web1]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/>
        </p:nvSpPr>
        <p:spPr>
          <a:xfrm>
            <a:off x="0" y="0"/>
            <a:ext cx="121920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POWERFUL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BLOCKS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Blocks can help in organizing code, but also enable rollbacks or output data for critical changes.</a:t>
            </a:r>
            <a:endParaRPr/>
          </a:p>
        </p:txBody>
      </p:sp>
      <p:sp>
        <p:nvSpPr>
          <p:cNvPr id="329" name="Google Shape;329;p4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BLOCK SYNTAX</a:t>
            </a:r>
            <a:endParaRPr/>
          </a:p>
        </p:txBody>
      </p:sp>
      <p:sp>
        <p:nvSpPr>
          <p:cNvPr id="330" name="Google Shape;330;p4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0"/>
          <p:cNvSpPr txBox="1"/>
          <p:nvPr/>
        </p:nvSpPr>
        <p:spPr>
          <a:xfrm>
            <a:off x="2437050" y="2284826"/>
            <a:ext cx="7317900" cy="31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800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139700" lvl="0" marL="800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 block: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139700" lvl="0" marL="800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copy: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139700" lvl="0" marL="800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src: critical.conf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139700" lvl="0" marL="800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dest: /etc/critical/crit.conf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139700" lvl="0" marL="800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service: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139700" lvl="0" marL="800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name: critical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139700" lvl="0" marL="800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state: restarted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139700" lvl="0" marL="800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rescue: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139700" lvl="0" marL="800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command: shutdown -h now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EXECUTING THE ANSIBLE COMMANDS</a:t>
            </a:r>
            <a:endParaRPr/>
          </a:p>
        </p:txBody>
      </p:sp>
      <p:sp>
        <p:nvSpPr>
          <p:cNvPr id="338" name="Google Shape;338;p41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execute</a:t>
            </a:r>
            <a:endParaRPr/>
          </a:p>
        </p:txBody>
      </p:sp>
      <p:pic>
        <p:nvPicPr>
          <p:cNvPr id="339" name="Google Shape;339;p41"/>
          <p:cNvPicPr preferRelativeResize="0"/>
          <p:nvPr/>
        </p:nvPicPr>
        <p:blipFill rotWithShape="1">
          <a:blip r:embed="rId3">
            <a:alphaModFix/>
          </a:blip>
          <a:srcRect b="19670" l="0" r="0" t="19676"/>
          <a:stretch/>
        </p:blipFill>
        <p:spPr>
          <a:xfrm>
            <a:off x="0" y="3550575"/>
            <a:ext cx="5343775" cy="21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/>
          <p:nvPr/>
        </p:nvSpPr>
        <p:spPr>
          <a:xfrm>
            <a:off x="5807600" y="4639200"/>
            <a:ext cx="63843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PROPER</a:t>
            </a:r>
            <a:b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LAUNCHING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Ansible provides multiple switches for command line interaction and troubleshooting.</a:t>
            </a:r>
            <a:endParaRPr/>
          </a:p>
        </p:txBody>
      </p:sp>
      <p:sp>
        <p:nvSpPr>
          <p:cNvPr id="350" name="Google Shape;350;p4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TROUBLESHOOT ON EXECUTION</a:t>
            </a:r>
            <a:endParaRPr/>
          </a:p>
        </p:txBody>
      </p:sp>
      <p:sp>
        <p:nvSpPr>
          <p:cNvPr id="351" name="Google Shape;351;p4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43"/>
          <p:cNvSpPr txBox="1"/>
          <p:nvPr/>
        </p:nvSpPr>
        <p:spPr>
          <a:xfrm>
            <a:off x="2437055" y="2577593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-vvvv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--step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--check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--diff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--start-at-task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Ansible has switches to show you what will be done</a:t>
            </a:r>
            <a:endParaRPr/>
          </a:p>
        </p:txBody>
      </p:sp>
      <p:sp>
        <p:nvSpPr>
          <p:cNvPr id="358" name="Google Shape;358;p4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WHAT YOUR ARE RUNNING</a:t>
            </a:r>
            <a:endParaRPr/>
          </a:p>
        </p:txBody>
      </p:sp>
      <p:sp>
        <p:nvSpPr>
          <p:cNvPr id="359" name="Google Shape;359;p4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4"/>
          <p:cNvSpPr txBox="1"/>
          <p:nvPr/>
        </p:nvSpPr>
        <p:spPr>
          <a:xfrm>
            <a:off x="2437055" y="2188143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Use the power of included options: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--list-tasks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--list-tags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--list-hosts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--syntax-check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there is a need to launch something without an inventory - just do it!</a:t>
            </a:r>
            <a:endParaRPr/>
          </a:p>
        </p:txBody>
      </p:sp>
      <p:sp>
        <p:nvSpPr>
          <p:cNvPr id="366" name="Google Shape;366;p4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QUICKLY LAUNCH WITHOUT INVENTORY</a:t>
            </a:r>
            <a:endParaRPr/>
          </a:p>
        </p:txBody>
      </p:sp>
      <p:sp>
        <p:nvSpPr>
          <p:cNvPr id="367" name="Google Shape;367;p4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5"/>
          <p:cNvSpPr txBox="1"/>
          <p:nvPr/>
        </p:nvSpPr>
        <p:spPr>
          <a:xfrm>
            <a:off x="2437055" y="267256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For single tasks - note the comma: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ansible all -i neon.qxyz.de, -m service -a "name=redhat state=present"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For playbooks - again, note the comma:</a:t>
            </a:r>
            <a:br>
              <a:rPr lang="en" sz="1800">
                <a:solidFill>
                  <a:srgbClr val="EE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ansible-playbook -i neon.qxyz.de, site.yml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1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TIPS TO USE ANSIBLE</a:t>
            </a:r>
            <a:endParaRPr/>
          </a:p>
        </p:txBody>
      </p:sp>
      <p:sp>
        <p:nvSpPr>
          <p:cNvPr id="170" name="Google Shape;170;p19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</a:t>
            </a:r>
            <a:endParaRPr/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3550570"/>
            <a:ext cx="5343777" cy="216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/>
        </p:nvSpPr>
        <p:spPr>
          <a:xfrm>
            <a:off x="0" y="0"/>
            <a:ext cx="63843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RIGHT TOOLS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just start services -- use smoke tests</a:t>
            </a:r>
            <a:endParaRPr/>
          </a:p>
        </p:txBody>
      </p:sp>
      <p:sp>
        <p:nvSpPr>
          <p:cNvPr id="379" name="Google Shape;379;p4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IMMEDIATELY WHAT WAS DONE</a:t>
            </a:r>
            <a:endParaRPr/>
          </a:p>
        </p:txBody>
      </p:sp>
      <p:sp>
        <p:nvSpPr>
          <p:cNvPr id="380" name="Google Shape;380;p4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47"/>
          <p:cNvSpPr txBox="1"/>
          <p:nvPr/>
        </p:nvSpPr>
        <p:spPr>
          <a:xfrm>
            <a:off x="2437055" y="267256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 name: check for proper response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uri: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url: http://localhost/myapp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return_content: yes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register: result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until: '"Hello World" in result.content'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retries: 10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delay: 1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to avoid the command module - always seek out a module first</a:t>
            </a:r>
            <a:endParaRPr/>
          </a:p>
        </p:txBody>
      </p:sp>
      <p:sp>
        <p:nvSpPr>
          <p:cNvPr id="387" name="Google Shape;387;p4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NATIVE MODULES WHERE POSSIBLE</a:t>
            </a:r>
            <a:endParaRPr/>
          </a:p>
        </p:txBody>
      </p:sp>
      <p:sp>
        <p:nvSpPr>
          <p:cNvPr id="388" name="Google Shape;388;p4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48"/>
          <p:cNvSpPr txBox="1"/>
          <p:nvPr/>
        </p:nvSpPr>
        <p:spPr>
          <a:xfrm>
            <a:off x="813675" y="2082900"/>
            <a:ext cx="56220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 name: add user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command: useradd appuser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 name: install apache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command: yum install httpd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 name: start apache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shell: |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service httpd start &amp;&amp; chkconfig httpd on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90" name="Google Shape;390;p48"/>
          <p:cNvSpPr txBox="1"/>
          <p:nvPr/>
        </p:nvSpPr>
        <p:spPr>
          <a:xfrm>
            <a:off x="6435674" y="1991250"/>
            <a:ext cx="5148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- name: add user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user: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 name: appuser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 state: present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- name: install apache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yum: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 name: httpd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 state: latest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- name: start apache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service: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 name: httpd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 state: started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   enabled: yes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managed files are not marked, they might be overwritten accidentally</a:t>
            </a:r>
            <a:endParaRPr/>
          </a:p>
        </p:txBody>
      </p:sp>
      <p:sp>
        <p:nvSpPr>
          <p:cNvPr id="396" name="Google Shape;396;p4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 MANAGED FILES</a:t>
            </a:r>
            <a:endParaRPr/>
          </a:p>
        </p:txBody>
      </p:sp>
      <p:sp>
        <p:nvSpPr>
          <p:cNvPr id="397" name="Google Shape;397;p4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49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9"/>
          <p:cNvSpPr txBox="1"/>
          <p:nvPr/>
        </p:nvSpPr>
        <p:spPr>
          <a:xfrm>
            <a:off x="2437055" y="267256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Label template output files as being generated by Ansible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Use the ansible_managed** variable with the comment filter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{{ ansible_managed | comment }}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 txBox="1"/>
          <p:nvPr/>
        </p:nvSpPr>
        <p:spPr>
          <a:xfrm>
            <a:off x="0" y="0"/>
            <a:ext cx="63843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ROLES AND GALAXIES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enable you to encapsulate your operations.</a:t>
            </a:r>
            <a:endParaRPr/>
          </a:p>
        </p:txBody>
      </p:sp>
      <p:sp>
        <p:nvSpPr>
          <p:cNvPr id="410" name="Google Shape;410;p5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ROLES WHERE POSSIBLE</a:t>
            </a:r>
            <a:endParaRPr/>
          </a:p>
        </p:txBody>
      </p:sp>
      <p:sp>
        <p:nvSpPr>
          <p:cNvPr id="411" name="Google Shape;411;p5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51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1"/>
          <p:cNvSpPr txBox="1"/>
          <p:nvPr/>
        </p:nvSpPr>
        <p:spPr>
          <a:xfrm>
            <a:off x="2437055" y="267256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Like playbooks -- keep roles purpose and function focused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Store roles each in a dedicated Git repository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Include roles via </a:t>
            </a: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roles/requirements.yml</a:t>
            </a: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 file, import via </a:t>
            </a: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ansible-galaxy tool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Limit role dependencies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roles from Galaxy, but be careful and adopt them to your needs</a:t>
            </a:r>
            <a:endParaRPr/>
          </a:p>
        </p:txBody>
      </p:sp>
      <p:sp>
        <p:nvSpPr>
          <p:cNvPr id="419" name="Google Shape;419;p5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GALAXY - WITH CARE</a:t>
            </a:r>
            <a:endParaRPr/>
          </a:p>
        </p:txBody>
      </p:sp>
      <p:sp>
        <p:nvSpPr>
          <p:cNvPr id="420" name="Google Shape;420;p5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" name="Google Shape;421;p52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2"/>
          <p:cNvSpPr txBox="1"/>
          <p:nvPr/>
        </p:nvSpPr>
        <p:spPr>
          <a:xfrm>
            <a:off x="2437055" y="267256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Galaxy provides thousands of roles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Quality varies drastically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Take them with a grain of salt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Pick trusted or well known authors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3"/>
          <p:cNvSpPr txBox="1"/>
          <p:nvPr/>
        </p:nvSpPr>
        <p:spPr>
          <a:xfrm>
            <a:off x="0" y="0"/>
            <a:ext cx="63843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ACCESS RIGHTS</a:t>
            </a:r>
            <a:endParaRPr b="1" sz="64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access is harder to track than sudo - use sudo wherever possible</a:t>
            </a:r>
            <a:endParaRPr/>
          </a:p>
        </p:txBody>
      </p:sp>
      <p:sp>
        <p:nvSpPr>
          <p:cNvPr id="433" name="Google Shape;433;p5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BECOME, DON’T BE A ROOT</a:t>
            </a:r>
            <a:endParaRPr/>
          </a:p>
        </p:txBody>
      </p:sp>
      <p:sp>
        <p:nvSpPr>
          <p:cNvPr id="434" name="Google Shape;434;p5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" name="Google Shape;435;p54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4"/>
          <p:cNvSpPr txBox="1"/>
          <p:nvPr/>
        </p:nvSpPr>
        <p:spPr>
          <a:xfrm>
            <a:off x="2437055" y="267256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Ansible can be run as root only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But login and security reasons often request non-root access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Use become method - so Ansible scripts are executed via sudo (sudo is easy to track)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Best: create an Ansible only user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Don’t try to limit sudo rights to certain commands - Ansible does not work that way!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5"/>
          <p:cNvSpPr txBox="1"/>
          <p:nvPr/>
        </p:nvSpPr>
        <p:spPr>
          <a:xfrm>
            <a:off x="5807600" y="0"/>
            <a:ext cx="63843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DEBUG YOUR PROBLEM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Treat your Ansible content like code</a:t>
            </a:r>
            <a:endParaRPr sz="3000"/>
          </a:p>
        </p:txBody>
      </p:sp>
      <p:sp>
        <p:nvSpPr>
          <p:cNvPr id="177" name="Google Shape;177;p2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AUTOMATION IS CODE</a:t>
            </a:r>
            <a:endParaRPr/>
          </a:p>
        </p:txBody>
      </p:sp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0"/>
          <p:cNvSpPr txBox="1"/>
          <p:nvPr/>
        </p:nvSpPr>
        <p:spPr>
          <a:xfrm>
            <a:off x="2087850" y="2344950"/>
            <a:ext cx="80448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Light"/>
              <a:buChar char="●"/>
            </a:pP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Version control your Ansible content</a:t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4290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Light"/>
              <a:buChar char="●"/>
            </a:pP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Iterate</a:t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42900" lvl="1" marL="9144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Light"/>
              <a:buChar char="○"/>
            </a:pP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Start with a basic playbook and static inventory</a:t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42900" lvl="1" marL="9144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Light"/>
              <a:buChar char="○"/>
            </a:pP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Refactor and modularize later</a:t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logging on target machine</a:t>
            </a:r>
            <a:endParaRPr/>
          </a:p>
        </p:txBody>
      </p:sp>
      <p:sp>
        <p:nvSpPr>
          <p:cNvPr id="447" name="Google Shape;447;p5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A LOOK AT THE NODE LEVEL</a:t>
            </a:r>
            <a:endParaRPr/>
          </a:p>
        </p:txBody>
      </p:sp>
      <p:sp>
        <p:nvSpPr>
          <p:cNvPr id="448" name="Google Shape;448;p5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" name="Google Shape;449;p56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6"/>
          <p:cNvSpPr txBox="1"/>
          <p:nvPr/>
        </p:nvSpPr>
        <p:spPr>
          <a:xfrm>
            <a:off x="1752750" y="2672575"/>
            <a:ext cx="86868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ansible-node sshd[2395]: pam_unix(sshd:session): session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opened for user liquidat by (uid=0)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ansible-node ansible-yum[2399]: Invoked with name=['httpd']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list=None install_repoquery=True conf_file=None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disable_gpg_check=False state=absent disablerepo=None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update_cache=False enablerepo=None exclude=None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keep the code executed on the target machine</a:t>
            </a:r>
            <a:endParaRPr/>
          </a:p>
        </p:txBody>
      </p:sp>
      <p:sp>
        <p:nvSpPr>
          <p:cNvPr id="456" name="Google Shape;456;p5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WORST CASE, DEBUG ACTUAL CODE</a:t>
            </a:r>
            <a:endParaRPr/>
          </a:p>
        </p:txBody>
      </p:sp>
      <p:sp>
        <p:nvSpPr>
          <p:cNvPr id="457" name="Google Shape;457;p5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" name="Google Shape;458;p57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7"/>
          <p:cNvSpPr txBox="1"/>
          <p:nvPr/>
        </p:nvSpPr>
        <p:spPr>
          <a:xfrm>
            <a:off x="1752600" y="2406625"/>
            <a:ext cx="86868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Look into the logging of your target machine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$ ANSIBLE_KEEP_REMOTE_FILES=1 ansible target-node -m yum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-a "name=httpd state=absent"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Execute with: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$ /bin/sh -c 'sudo -u $SUDO_USER /bin/sh -c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"/usr/bin/python /home/liquidat/.ansible/tmp/..."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tasks can clutter the output, apply some housekeeping</a:t>
            </a:r>
            <a:endParaRPr/>
          </a:p>
        </p:txBody>
      </p:sp>
      <p:sp>
        <p:nvSpPr>
          <p:cNvPr id="465" name="Google Shape;465;p5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DEBUG MODULE</a:t>
            </a:r>
            <a:endParaRPr/>
          </a:p>
        </p:txBody>
      </p:sp>
      <p:sp>
        <p:nvSpPr>
          <p:cNvPr id="466" name="Google Shape;466;p5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58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8"/>
          <p:cNvSpPr txBox="1"/>
          <p:nvPr/>
        </p:nvSpPr>
        <p:spPr>
          <a:xfrm>
            <a:off x="1752750" y="2672575"/>
            <a:ext cx="86868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 name: Output debug message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debug: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msg: "This always displays"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- name: Output debug message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debug: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msg: "This only displays with ansible-playbook -vv+"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   verbosity: 2</a:t>
            </a:r>
            <a:endParaRPr sz="1800">
              <a:solidFill>
                <a:srgbClr val="EE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4" name="Google Shape;474;p5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TOWER TO ADOPT ANSIBLE IN YOUR DATA CENTER</a:t>
            </a:r>
            <a:endParaRPr/>
          </a:p>
        </p:txBody>
      </p:sp>
      <p:sp>
        <p:nvSpPr>
          <p:cNvPr id="475" name="Google Shape;475;p59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in real life</a:t>
            </a:r>
            <a:endParaRPr/>
          </a:p>
        </p:txBody>
      </p:sp>
      <p:pic>
        <p:nvPicPr>
          <p:cNvPr id="476" name="Google Shape;476;p59"/>
          <p:cNvPicPr preferRelativeResize="0"/>
          <p:nvPr/>
        </p:nvPicPr>
        <p:blipFill rotWithShape="1">
          <a:blip r:embed="rId3">
            <a:alphaModFix/>
          </a:blip>
          <a:srcRect b="19678" l="0" r="0" t="19678"/>
          <a:stretch/>
        </p:blipFill>
        <p:spPr>
          <a:xfrm>
            <a:off x="0" y="3550575"/>
            <a:ext cx="5343775" cy="215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ldschirmfoto von »2017-09-26 23-38-10«.png" id="481" name="Google Shape;4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12" y="2360663"/>
            <a:ext cx="4919426" cy="3283425"/>
          </a:xfrm>
          <a:prstGeom prst="rect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2" name="Google Shape;482;p60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has inbuilt help - use it!</a:t>
            </a:r>
            <a:endParaRPr/>
          </a:p>
        </p:txBody>
      </p:sp>
      <p:sp>
        <p:nvSpPr>
          <p:cNvPr id="483" name="Google Shape;483;p6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FUNCTIONS</a:t>
            </a:r>
            <a:endParaRPr/>
          </a:p>
        </p:txBody>
      </p:sp>
      <p:sp>
        <p:nvSpPr>
          <p:cNvPr id="484" name="Google Shape;484;p6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5" name="Google Shape;485;p60"/>
          <p:cNvSpPr txBox="1"/>
          <p:nvPr/>
        </p:nvSpPr>
        <p:spPr>
          <a:xfrm>
            <a:off x="5661851" y="2539250"/>
            <a:ext cx="5486400" cy="3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SemiBold"/>
              <a:buChar char="●"/>
            </a:pPr>
            <a:r>
              <a:rPr lang="en" sz="18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Tower provides in-program help via questionmark bubbles</a:t>
            </a:r>
            <a:endParaRPr sz="1800">
              <a:solidFill>
                <a:srgbClr val="EE0000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SemiBold"/>
              <a:buChar char="●"/>
            </a:pPr>
            <a:r>
              <a:rPr lang="en" sz="18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Can include examples or links to further docs</a:t>
            </a:r>
            <a:endParaRPr sz="1800">
              <a:solidFill>
                <a:srgbClr val="EE0000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pic>
        <p:nvPicPr>
          <p:cNvPr id="486" name="Google Shape;48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8500" y="5247716"/>
            <a:ext cx="246220" cy="36477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0"/>
          <p:cNvSpPr/>
          <p:nvPr/>
        </p:nvSpPr>
        <p:spPr>
          <a:xfrm>
            <a:off x="1930188" y="4898125"/>
            <a:ext cx="2366700" cy="688500"/>
          </a:xfrm>
          <a:prstGeom prst="rect">
            <a:avLst/>
          </a:prstGeom>
          <a:solidFill>
            <a:srgbClr val="3C8FF7">
              <a:alpha val="95750"/>
            </a:srgbClr>
          </a:solidFill>
          <a:ln>
            <a:noFill/>
          </a:ln>
        </p:spPr>
        <p:txBody>
          <a:bodyPr anchorCtr="0" anchor="ctr" bIns="9142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QUICK TIP</a:t>
            </a:r>
            <a:endParaRPr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Try right clicking on the icon and using “Replace Image” to insert your own icons.</a:t>
            </a:r>
            <a:endParaRPr sz="7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1"/>
          <p:cNvSpPr txBox="1"/>
          <p:nvPr/>
        </p:nvSpPr>
        <p:spPr>
          <a:xfrm>
            <a:off x="0" y="5709167"/>
            <a:ext cx="111729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BRANCHES, ANYONE?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2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can import a repository multiple times with different branches</a:t>
            </a:r>
            <a:endParaRPr/>
          </a:p>
        </p:txBody>
      </p:sp>
      <p:sp>
        <p:nvSpPr>
          <p:cNvPr id="498" name="Google Shape;498;p6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ADVANTAGE OF GIT BRANCHES</a:t>
            </a:r>
            <a:endParaRPr/>
          </a:p>
        </p:txBody>
      </p:sp>
      <p:sp>
        <p:nvSpPr>
          <p:cNvPr id="499" name="Google Shape;499;p6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62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2"/>
          <p:cNvSpPr txBox="1"/>
          <p:nvPr/>
        </p:nvSpPr>
        <p:spPr>
          <a:xfrm>
            <a:off x="2437055" y="267256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Use feature or staging branches in your Git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Import them all separately, address them separately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Useful for testing of new features but also to move changes through stages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"/>
          <p:cNvSpPr txBox="1"/>
          <p:nvPr/>
        </p:nvSpPr>
        <p:spPr>
          <a:xfrm>
            <a:off x="0" y="5709167"/>
            <a:ext cx="111729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MANY, MANY ROLES</a:t>
            </a:r>
            <a:endParaRPr b="1" sz="64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4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automatically imports Roles during Project update</a:t>
            </a:r>
            <a:endParaRPr/>
          </a:p>
        </p:txBody>
      </p:sp>
      <p:sp>
        <p:nvSpPr>
          <p:cNvPr id="512" name="Google Shape;512;p6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&amp; ROLES</a:t>
            </a:r>
            <a:endParaRPr/>
          </a:p>
        </p:txBody>
      </p:sp>
      <p:sp>
        <p:nvSpPr>
          <p:cNvPr id="513" name="Google Shape;513;p6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" name="Google Shape;514;p64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4"/>
          <p:cNvSpPr txBox="1"/>
          <p:nvPr/>
        </p:nvSpPr>
        <p:spPr>
          <a:xfrm>
            <a:off x="2437055" y="267256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Do not copy roles into your playbook repository, just create a roles/requirements.yml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Tower will automatically import the roles during Project installation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Mix roles from various sources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Fix version in roles/requirements.yml to have auditable environment!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"/>
          <p:cNvSpPr txBox="1"/>
          <p:nvPr/>
        </p:nvSpPr>
        <p:spPr>
          <a:xfrm>
            <a:off x="0" y="0"/>
            <a:ext cx="63144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ARE WE TALKING TO?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Do it with style</a:t>
            </a:r>
            <a:endParaRPr sz="3000"/>
          </a:p>
        </p:txBody>
      </p:sp>
      <p:sp>
        <p:nvSpPr>
          <p:cNvPr id="185" name="Google Shape;185;p2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NEEDS TO HAVE STYLE GUIDELINES</a:t>
            </a:r>
            <a:endParaRPr/>
          </a:p>
        </p:txBody>
      </p:sp>
      <p:sp>
        <p:nvSpPr>
          <p:cNvPr id="186" name="Google Shape;186;p2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1"/>
          <p:cNvSpPr txBox="1"/>
          <p:nvPr/>
        </p:nvSpPr>
        <p:spPr>
          <a:xfrm>
            <a:off x="2087850" y="2344950"/>
            <a:ext cx="80448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Light"/>
              <a:buChar char="●"/>
            </a:pP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Create a style guide for consistency:</a:t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42900" lvl="1" marL="91440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Light"/>
              <a:buChar char="○"/>
            </a:pP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Tagging</a:t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42900" lvl="1" marL="91440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Light"/>
              <a:buChar char="○"/>
            </a:pP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Whitespace</a:t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42900" lvl="1" marL="91440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Light"/>
              <a:buChar char="○"/>
            </a:pP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Naming of Tasks, Plays, Variables, and Roles</a:t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42900" lvl="1" marL="91440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Light"/>
              <a:buChar char="○"/>
            </a:pP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Directory Layouts</a:t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42900" lvl="0" marL="45720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Light"/>
              <a:buChar char="●"/>
            </a:pP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Enforce the style</a:t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42900" lvl="0" marL="45720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Light"/>
              <a:buChar char="●"/>
            </a:pP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Nice example: openshift-ansible Style Guide</a:t>
            </a:r>
            <a:b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</a:b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example: https://goo.gl/JfWBcW</a:t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6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dynamic &amp; smart inventories</a:t>
            </a:r>
            <a:endParaRPr/>
          </a:p>
        </p:txBody>
      </p:sp>
      <p:sp>
        <p:nvSpPr>
          <p:cNvPr id="526" name="Google Shape;526;p6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FUNCTIONS</a:t>
            </a:r>
            <a:endParaRPr/>
          </a:p>
        </p:txBody>
      </p:sp>
      <p:sp>
        <p:nvSpPr>
          <p:cNvPr id="527" name="Google Shape;527;p6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66"/>
          <p:cNvSpPr txBox="1"/>
          <p:nvPr/>
        </p:nvSpPr>
        <p:spPr>
          <a:xfrm>
            <a:off x="5661851" y="2539250"/>
            <a:ext cx="5486400" cy="3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SemiBold"/>
              <a:buChar char="●"/>
            </a:pPr>
            <a:r>
              <a:rPr lang="en" sz="18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Combine multiple inventory types</a:t>
            </a:r>
            <a:endParaRPr sz="1800">
              <a:solidFill>
                <a:srgbClr val="EE0000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SemiBold"/>
              <a:buChar char="●"/>
            </a:pPr>
            <a:r>
              <a:rPr lang="en" sz="18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Let Tower take care of syncing and caching</a:t>
            </a:r>
            <a:endParaRPr sz="1800">
              <a:solidFill>
                <a:srgbClr val="EE0000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SemiBold"/>
              <a:buChar char="●"/>
            </a:pPr>
            <a:r>
              <a:rPr lang="en" sz="18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Use smart inventories to group nodes</a:t>
            </a:r>
            <a:endParaRPr sz="1800">
              <a:solidFill>
                <a:srgbClr val="EE0000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pic>
        <p:nvPicPr>
          <p:cNvPr id="529" name="Google Shape;5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500" y="5247716"/>
            <a:ext cx="246220" cy="36477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6"/>
          <p:cNvSpPr/>
          <p:nvPr/>
        </p:nvSpPr>
        <p:spPr>
          <a:xfrm>
            <a:off x="1930188" y="4898125"/>
            <a:ext cx="2366700" cy="688500"/>
          </a:xfrm>
          <a:prstGeom prst="rect">
            <a:avLst/>
          </a:prstGeom>
          <a:solidFill>
            <a:srgbClr val="3C8FF7">
              <a:alpha val="95750"/>
            </a:srgbClr>
          </a:solidFill>
          <a:ln>
            <a:noFill/>
          </a:ln>
        </p:spPr>
        <p:txBody>
          <a:bodyPr anchorCtr="0" anchor="ctr" bIns="9142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QUICK TIP</a:t>
            </a:r>
            <a:endParaRPr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Try right clicking on the icon and using “Replace Image” to insert your own icons.</a:t>
            </a:r>
            <a:endParaRPr sz="7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31" name="Google Shape;53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87" y="2590938"/>
            <a:ext cx="4499274" cy="2822901"/>
          </a:xfrm>
          <a:prstGeom prst="rect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7"/>
          <p:cNvSpPr txBox="1"/>
          <p:nvPr/>
        </p:nvSpPr>
        <p:spPr>
          <a:xfrm>
            <a:off x="0" y="4227200"/>
            <a:ext cx="83928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DOING GOOD JOBS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8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job templates provide multiple options - use them wisely</a:t>
            </a:r>
            <a:endParaRPr/>
          </a:p>
        </p:txBody>
      </p:sp>
      <p:sp>
        <p:nvSpPr>
          <p:cNvPr id="542" name="Google Shape;542;p6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POWER OF JOB TEMPLATES</a:t>
            </a:r>
            <a:endParaRPr/>
          </a:p>
        </p:txBody>
      </p:sp>
      <p:sp>
        <p:nvSpPr>
          <p:cNvPr id="543" name="Google Shape;543;p6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68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8"/>
          <p:cNvSpPr txBox="1"/>
          <p:nvPr/>
        </p:nvSpPr>
        <p:spPr>
          <a:xfrm>
            <a:off x="2437055" y="267256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Keep jobs simple, focussed - as playbooks or roles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Add labels to them to better filter, see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For idempotent jobs, create “check” templates as well - and let them run over night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Combine with notifications - and get feedback when a “check” failed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9"/>
          <p:cNvSpPr txBox="1"/>
          <p:nvPr/>
        </p:nvSpPr>
        <p:spPr>
          <a:xfrm>
            <a:off x="0" y="4227200"/>
            <a:ext cx="83928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1+1+1 = 1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0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playbooks can be combined into one workflow</a:t>
            </a:r>
            <a:endParaRPr/>
          </a:p>
        </p:txBody>
      </p:sp>
      <p:sp>
        <p:nvSpPr>
          <p:cNvPr id="556" name="Google Shape;556;p7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WORKFLOWS FOR COMPLEX TASKS</a:t>
            </a:r>
            <a:endParaRPr/>
          </a:p>
        </p:txBody>
      </p:sp>
      <p:sp>
        <p:nvSpPr>
          <p:cNvPr id="557" name="Google Shape;557;p7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70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70"/>
          <p:cNvSpPr txBox="1"/>
          <p:nvPr/>
        </p:nvSpPr>
        <p:spPr>
          <a:xfrm>
            <a:off x="2437055" y="267256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Simple jobs, complex workflows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React to problems via workflow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Combine playbooks of different teams, different repositories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Re-sync inventories during the play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/>
          <p:nvPr/>
        </p:nvSpPr>
        <p:spPr>
          <a:xfrm>
            <a:off x="0" y="4227200"/>
            <a:ext cx="121920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DO ASK PROPER QUESTIONS</a:t>
            </a:r>
            <a:endParaRPr b="1" sz="64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dynamic &amp; smart inventories</a:t>
            </a:r>
            <a:endParaRPr/>
          </a:p>
        </p:txBody>
      </p:sp>
      <p:sp>
        <p:nvSpPr>
          <p:cNvPr id="570" name="Google Shape;570;p7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FUNCTIONS</a:t>
            </a:r>
            <a:endParaRPr/>
          </a:p>
        </p:txBody>
      </p:sp>
      <p:sp>
        <p:nvSpPr>
          <p:cNvPr id="571" name="Google Shape;571;p7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2" name="Google Shape;572;p72"/>
          <p:cNvSpPr txBox="1"/>
          <p:nvPr/>
        </p:nvSpPr>
        <p:spPr>
          <a:xfrm>
            <a:off x="5661851" y="2539250"/>
            <a:ext cx="5486400" cy="3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SemiBold"/>
              <a:buChar char="●"/>
            </a:pPr>
            <a:r>
              <a:rPr lang="en" sz="18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Use good, meaningful variable names</a:t>
            </a:r>
            <a:endParaRPr sz="1800">
              <a:solidFill>
                <a:srgbClr val="EE0000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SemiBold"/>
              <a:buChar char="●"/>
            </a:pPr>
            <a:r>
              <a:rPr lang="en" sz="18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Provide a default choice</a:t>
            </a:r>
            <a:endParaRPr sz="1800">
              <a:solidFill>
                <a:srgbClr val="EE0000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SemiBold"/>
              <a:buChar char="●"/>
            </a:pPr>
            <a:r>
              <a:rPr lang="en" sz="18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Multiple choice &gt; free text</a:t>
            </a:r>
            <a:endParaRPr sz="1800">
              <a:solidFill>
                <a:srgbClr val="EE0000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SemiBold"/>
              <a:buChar char="●"/>
            </a:pPr>
            <a:r>
              <a:rPr lang="en" sz="18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If answer not required - do you really need it at all?</a:t>
            </a:r>
            <a:endParaRPr sz="1800">
              <a:solidFill>
                <a:srgbClr val="EE0000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pic>
        <p:nvPicPr>
          <p:cNvPr id="573" name="Google Shape;57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500" y="5247716"/>
            <a:ext cx="246220" cy="36477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72"/>
          <p:cNvSpPr/>
          <p:nvPr/>
        </p:nvSpPr>
        <p:spPr>
          <a:xfrm>
            <a:off x="1930188" y="4898125"/>
            <a:ext cx="2366700" cy="688500"/>
          </a:xfrm>
          <a:prstGeom prst="rect">
            <a:avLst/>
          </a:prstGeom>
          <a:solidFill>
            <a:srgbClr val="3C8FF7">
              <a:alpha val="95750"/>
            </a:srgbClr>
          </a:solidFill>
          <a:ln>
            <a:noFill/>
          </a:ln>
        </p:spPr>
        <p:txBody>
          <a:bodyPr anchorCtr="0" anchor="ctr" bIns="9142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QUICK TIP</a:t>
            </a:r>
            <a:endParaRPr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Try right clicking on the icon and using “Replace Image” to insert your own icons.</a:t>
            </a:r>
            <a:endParaRPr sz="7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descr="Bildschirmfoto von »2017-09-27 00-25-22«.png" id="575" name="Google Shape;57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87" y="2238025"/>
            <a:ext cx="3737650" cy="3528750"/>
          </a:xfrm>
          <a:prstGeom prst="rect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3"/>
          <p:cNvSpPr txBox="1"/>
          <p:nvPr/>
        </p:nvSpPr>
        <p:spPr>
          <a:xfrm>
            <a:off x="5919633" y="4227200"/>
            <a:ext cx="62724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POWERFUL TEAM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4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provides tenants, teams, and users - use them for separation</a:t>
            </a:r>
            <a:endParaRPr/>
          </a:p>
        </p:txBody>
      </p:sp>
      <p:sp>
        <p:nvSpPr>
          <p:cNvPr id="586" name="Google Shape;586;p7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TOWER TEAMS, SEPARATIONS</a:t>
            </a:r>
            <a:endParaRPr/>
          </a:p>
        </p:txBody>
      </p:sp>
      <p:sp>
        <p:nvSpPr>
          <p:cNvPr id="587" name="Google Shape;587;p7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8" name="Google Shape;588;p74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74"/>
          <p:cNvSpPr txBox="1"/>
          <p:nvPr/>
        </p:nvSpPr>
        <p:spPr>
          <a:xfrm>
            <a:off x="2437055" y="267256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Provide automation to others without exposing credentials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Let others only see what they really need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Use personal view instead of full Tower interface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5"/>
          <p:cNvSpPr txBox="1"/>
          <p:nvPr/>
        </p:nvSpPr>
        <p:spPr>
          <a:xfrm>
            <a:off x="0" y="4227200"/>
            <a:ext cx="77193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ONE KEY TO RULE THEM ALL ...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/>
        </p:nvSpPr>
        <p:spPr>
          <a:xfrm>
            <a:off x="3948233" y="1683167"/>
            <a:ext cx="7368900" cy="47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highlight>
                  <a:srgbClr val="CDCDCD"/>
                </a:highlight>
                <a:latin typeface="Open Sans"/>
                <a:ea typeface="Open Sans"/>
                <a:cs typeface="Open Sans"/>
                <a:sym typeface="Open Sans"/>
              </a:rPr>
              <a:t>CODE MUST BE ORGANIZED</a:t>
            </a:r>
            <a:endParaRPr b="1" sz="6400">
              <a:highlight>
                <a:srgbClr val="CDCDCD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highlight>
                <a:srgbClr val="CDCDCD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highlight>
                  <a:srgbClr val="CDCDCD"/>
                </a:highlight>
                <a:latin typeface="Open Sans"/>
                <a:ea typeface="Open Sans"/>
                <a:cs typeface="Open Sans"/>
                <a:sym typeface="Open Sans"/>
              </a:rPr>
              <a:t>USE GIT!</a:t>
            </a:r>
            <a:endParaRPr b="1" sz="6400">
              <a:highlight>
                <a:srgbClr val="CDCDCD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6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credentials should only be used by Tower - not by others</a:t>
            </a:r>
            <a:endParaRPr/>
          </a:p>
        </p:txBody>
      </p:sp>
      <p:sp>
        <p:nvSpPr>
          <p:cNvPr id="600" name="Google Shape;600;p7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TOWER SPECIFIC ACCESS CREDENTIALS</a:t>
            </a:r>
            <a:endParaRPr/>
          </a:p>
        </p:txBody>
      </p:sp>
      <p:sp>
        <p:nvSpPr>
          <p:cNvPr id="601" name="Google Shape;601;p7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2" name="Google Shape;602;p76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76"/>
          <p:cNvSpPr txBox="1"/>
          <p:nvPr/>
        </p:nvSpPr>
        <p:spPr>
          <a:xfrm>
            <a:off x="2437055" y="267256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Set up a separate user and password/key for Tower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That way, automation can easily be identified on target machines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The key/password can be ridiculously </a:t>
            </a:r>
            <a:r>
              <a:rPr lang="en" sz="1800" strike="sngStrik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complicated</a:t>
            </a: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 secure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Store key/password in a safe for emergencies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7"/>
          <p:cNvSpPr txBox="1"/>
          <p:nvPr/>
        </p:nvSpPr>
        <p:spPr>
          <a:xfrm>
            <a:off x="0" y="0"/>
            <a:ext cx="82083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NOTIFY YOURSELF!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8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can send notifications if a job succeeds, fails or always - as mail, IRC, web hook, and so on</a:t>
            </a:r>
            <a:endParaRPr/>
          </a:p>
        </p:txBody>
      </p:sp>
      <p:sp>
        <p:nvSpPr>
          <p:cNvPr id="614" name="Google Shape;614;p7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TOWER SEND NOTIFICATIONS TO YOU</a:t>
            </a:r>
            <a:endParaRPr/>
          </a:p>
        </p:txBody>
      </p:sp>
      <p:sp>
        <p:nvSpPr>
          <p:cNvPr id="615" name="Google Shape;615;p7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6" name="Google Shape;616;p78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2437055" y="267256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Let Tower notify you and your team if something breaks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Send mails/web-hooks automatically to a ticket systems and monitoring if there is a serious problem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9"/>
          <p:cNvSpPr txBox="1"/>
          <p:nvPr/>
        </p:nvSpPr>
        <p:spPr>
          <a:xfrm>
            <a:off x="0" y="0"/>
            <a:ext cx="82083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LOGS, ANYONE?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0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all logs from Tower to central logging</a:t>
            </a:r>
            <a:endParaRPr/>
          </a:p>
        </p:txBody>
      </p:sp>
      <p:sp>
        <p:nvSpPr>
          <p:cNvPr id="628" name="Google Shape;628;p8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TOWER TO CENTRAL LOGGING</a:t>
            </a:r>
            <a:endParaRPr/>
          </a:p>
        </p:txBody>
      </p:sp>
      <p:sp>
        <p:nvSpPr>
          <p:cNvPr id="629" name="Google Shape;629;p8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0" name="Google Shape;630;p80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80"/>
          <p:cNvSpPr txBox="1"/>
          <p:nvPr/>
        </p:nvSpPr>
        <p:spPr>
          <a:xfrm>
            <a:off x="2437055" y="267256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Splunk, Loggly, ELK, REST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Send results from Ansible runs - but also from Tower changes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1"/>
          <p:cNvSpPr txBox="1"/>
          <p:nvPr/>
        </p:nvSpPr>
        <p:spPr>
          <a:xfrm>
            <a:off x="5761767" y="4227200"/>
            <a:ext cx="64305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ALWAYS KEEP THE LIGHTS ON</a:t>
            </a:r>
            <a:endParaRPr b="1" sz="6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2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can be easily set up HA - and for restricted networks, deploy isolated nodes</a:t>
            </a:r>
            <a:endParaRPr/>
          </a:p>
        </p:txBody>
      </p:sp>
      <p:sp>
        <p:nvSpPr>
          <p:cNvPr id="642" name="Google Shape;642;p8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HA, DEPLOY ISOLATED NODES</a:t>
            </a:r>
            <a:endParaRPr/>
          </a:p>
        </p:txBody>
      </p:sp>
      <p:sp>
        <p:nvSpPr>
          <p:cNvPr id="643" name="Google Shape;643;p8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4" name="Google Shape;644;p82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82"/>
          <p:cNvSpPr txBox="1"/>
          <p:nvPr/>
        </p:nvSpPr>
        <p:spPr>
          <a:xfrm>
            <a:off x="2437055" y="2672568"/>
            <a:ext cx="7317900" cy="28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Make Tower HA - it is easy! (Well, except the DB part maybe….)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For distant or restricted networks, use isolated nodes</a:t>
            </a:r>
            <a:endParaRPr sz="18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3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</a:t>
            </a:r>
            <a:br>
              <a:rPr lang="en"/>
            </a:br>
            <a:r>
              <a:rPr lang="en"/>
              <a:t>Red Hat a trusted adviser to the Fortune 500. </a:t>
            </a:r>
            <a:endParaRPr/>
          </a:p>
        </p:txBody>
      </p:sp>
      <p:sp>
        <p:nvSpPr>
          <p:cNvPr id="651" name="Google Shape;651;p83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652" name="Google Shape;652;p8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2221350" y="1913800"/>
            <a:ext cx="7749300" cy="3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site.yml                  </a:t>
            </a:r>
            <a:r>
              <a:rPr i="1" lang="en" sz="1200">
                <a:latin typeface="Overpass Mono"/>
                <a:ea typeface="Overpass Mono"/>
                <a:cs typeface="Overpass Mono"/>
                <a:sym typeface="Overpass Mono"/>
              </a:rPr>
              <a:t># master playbook, calling others</a:t>
            </a:r>
            <a:b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webservers.yml            </a:t>
            </a:r>
            <a:r>
              <a:rPr i="1" lang="en" sz="1200">
                <a:latin typeface="Overpass Mono"/>
                <a:ea typeface="Overpass Mono"/>
                <a:cs typeface="Overpass Mono"/>
                <a:sym typeface="Overpass Mono"/>
              </a:rPr>
              <a:t># playbook for webserver tier</a:t>
            </a:r>
            <a:b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deployonce.yml            </a:t>
            </a:r>
            <a:r>
              <a:rPr i="1" lang="en" sz="1200">
                <a:latin typeface="Overpass Mono"/>
                <a:ea typeface="Overpass Mono"/>
                <a:cs typeface="Overpass Mono"/>
                <a:sym typeface="Overpass Mono"/>
              </a:rPr>
              <a:t># separate playbook for single-shot tasks</a:t>
            </a:r>
            <a:b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inventories/</a:t>
            </a:r>
            <a:b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   production/            </a:t>
            </a:r>
            <a:r>
              <a:rPr i="1" lang="en" sz="1200">
                <a:latin typeface="Overpass Mono"/>
                <a:ea typeface="Overpass Mono"/>
                <a:cs typeface="Overpass Mono"/>
                <a:sym typeface="Overpass Mono"/>
              </a:rPr>
              <a:t># different stages via inventory</a:t>
            </a:r>
            <a:b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      hosts               </a:t>
            </a:r>
            <a:r>
              <a:rPr i="1" lang="en" sz="1200">
                <a:latin typeface="Overpass Mono"/>
                <a:ea typeface="Overpass Mono"/>
                <a:cs typeface="Overpass Mono"/>
                <a:sym typeface="Overpass Mono"/>
              </a:rPr>
              <a:t># inventory file for production servers</a:t>
            </a:r>
            <a:b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      group_vars/         </a:t>
            </a:r>
            <a:b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      host_vars/</a:t>
            </a:r>
            <a:b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   london/                </a:t>
            </a:r>
            <a:r>
              <a:rPr i="1" lang="en" sz="1200">
                <a:latin typeface="Overpass Mono"/>
                <a:ea typeface="Overpass Mono"/>
                <a:cs typeface="Overpass Mono"/>
                <a:sym typeface="Overpass Mono"/>
              </a:rPr>
              <a:t># additional, alternative grouping if useful</a:t>
            </a:r>
            <a:b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roles/</a:t>
            </a:r>
            <a:endParaRPr sz="12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1143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    requirements.yml      # includes roles from some other place</a:t>
            </a:r>
            <a:b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    common/</a:t>
            </a:r>
            <a:r>
              <a:rPr i="1" lang="en" sz="1200">
                <a:latin typeface="Overpass Mono"/>
                <a:ea typeface="Overpass Mono"/>
                <a:cs typeface="Overpass Mono"/>
                <a:sym typeface="Overpass Mono"/>
              </a:rPr>
              <a:t>               # base line, company wide configuration</a:t>
            </a:r>
            <a:b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 sz="1200">
                <a:latin typeface="Overpass Mono"/>
                <a:ea typeface="Overpass Mono"/>
                <a:cs typeface="Overpass Mono"/>
                <a:sym typeface="Overpass Mono"/>
              </a:rPr>
              <a:t>    webtier/</a:t>
            </a:r>
            <a:endParaRPr sz="12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1752600" y="946000"/>
            <a:ext cx="86868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verpass Light"/>
                <a:ea typeface="Overpass Light"/>
                <a:cs typeface="Overpass Light"/>
                <a:sym typeface="Overpass Light"/>
              </a:rPr>
              <a:t>Do it with style</a:t>
            </a:r>
            <a:endParaRPr sz="3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Start with one Git repository - but when it grows, use multiple!</a:t>
            </a:r>
            <a:endParaRPr sz="3000"/>
          </a:p>
        </p:txBody>
      </p:sp>
      <p:sp>
        <p:nvSpPr>
          <p:cNvPr id="205" name="Google Shape;205;p2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- ONE OR MANY?</a:t>
            </a:r>
            <a:endParaRPr/>
          </a:p>
        </p:txBody>
      </p:sp>
      <p:sp>
        <p:nvSpPr>
          <p:cNvPr id="206" name="Google Shape;206;p2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2087850" y="2344950"/>
            <a:ext cx="80448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At the beginning: put everything in one Git repository</a:t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In the long term:</a:t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42900" lvl="0" marL="45720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Light"/>
              <a:buChar char="●"/>
            </a:pP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One Git repository per role</a:t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42900" lvl="0" marL="45720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800"/>
              <a:buFont typeface="Overpass Light"/>
              <a:buChar char="●"/>
            </a:pPr>
            <a:r>
              <a:rPr lang="en" sz="18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Dedicated repositories for completely separated teams / tasks</a:t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E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New to git? Get your cheat sheet here: https://opensource.com/downloads/cheat-sheet-git</a:t>
            </a:r>
            <a:endParaRPr sz="12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/>
        </p:nvSpPr>
        <p:spPr>
          <a:xfrm>
            <a:off x="0" y="0"/>
            <a:ext cx="5738700" cy="22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SO, WHAT DO</a:t>
            </a:r>
            <a:br>
              <a:rPr b="1" lang="en" sz="64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64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WE HAVE?</a:t>
            </a:r>
            <a:endParaRPr b="1" sz="64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